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94" r:id="rId3"/>
    <p:sldId id="263" r:id="rId4"/>
    <p:sldId id="262" r:id="rId5"/>
    <p:sldId id="264" r:id="rId6"/>
    <p:sldId id="265" r:id="rId7"/>
    <p:sldId id="272" r:id="rId8"/>
    <p:sldId id="268" r:id="rId9"/>
    <p:sldId id="274" r:id="rId10"/>
    <p:sldId id="269" r:id="rId11"/>
    <p:sldId id="273" r:id="rId12"/>
    <p:sldId id="276" r:id="rId13"/>
    <p:sldId id="278" r:id="rId14"/>
    <p:sldId id="279" r:id="rId15"/>
    <p:sldId id="281" r:id="rId16"/>
    <p:sldId id="282" r:id="rId17"/>
    <p:sldId id="29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3" r:id="rId27"/>
    <p:sldId id="291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A4833BB-9584-401E-9FF2-0BD5D22916AA}">
          <p14:sldIdLst>
            <p14:sldId id="256"/>
            <p14:sldId id="294"/>
            <p14:sldId id="263"/>
            <p14:sldId id="262"/>
            <p14:sldId id="264"/>
            <p14:sldId id="265"/>
            <p14:sldId id="272"/>
            <p14:sldId id="268"/>
            <p14:sldId id="274"/>
            <p14:sldId id="269"/>
            <p14:sldId id="273"/>
            <p14:sldId id="276"/>
            <p14:sldId id="278"/>
            <p14:sldId id="279"/>
            <p14:sldId id="281"/>
            <p14:sldId id="282"/>
            <p14:sldId id="29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3"/>
            <p14:sldId id="29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1184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4805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7037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33775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24285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3199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2907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3626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7522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7221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1916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021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7480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8319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7066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97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8838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6E94955-5332-4C4E-8D49-4218B2FAD9C3}" type="datetimeFigureOut">
              <a:rPr lang="en-MY" smtClean="0"/>
              <a:t>21/8/2021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1FA14B8-B1A8-450C-9799-F34595EE1A0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553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A58C0-2C6C-4BBB-B93D-84BEF26A4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0470" y="747204"/>
            <a:ext cx="9573088" cy="102093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ENGINEERING</a:t>
            </a:r>
            <a:endParaRPr lang="en-MY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F1362C-0A79-4BBD-8744-EEE14918E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7856" y="1858190"/>
            <a:ext cx="8825658" cy="1020932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ct val="0"/>
              </a:spcBef>
            </a:pPr>
            <a:r>
              <a:rPr lang="en-US" sz="4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TOPIC : COUPLING AND COHESION</a:t>
            </a:r>
          </a:p>
          <a:p>
            <a:pPr>
              <a:spcBef>
                <a:spcPct val="0"/>
              </a:spcBef>
            </a:pPr>
            <a:r>
              <a:rPr lang="en-US" sz="4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CLASS: III BCA A</a:t>
            </a:r>
          </a:p>
          <a:p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8AF1362C-0A79-4BBD-8744-EEE14918E482}"/>
              </a:ext>
            </a:extLst>
          </p:cNvPr>
          <p:cNvSpPr txBox="1">
            <a:spLocks/>
          </p:cNvSpPr>
          <p:nvPr/>
        </p:nvSpPr>
        <p:spPr bwMode="gray">
          <a:xfrm>
            <a:off x="4821382" y="3990109"/>
            <a:ext cx="6785263" cy="18599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STAFF NAME: T.R.B.VIDHYA M.S.I.T.,M.P</a:t>
            </a:r>
            <a:r>
              <a:rPr lang="en-US" sz="2000" b="1" cap="none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hil</a:t>
            </a:r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.,</a:t>
            </a:r>
            <a:r>
              <a:rPr lang="en-US" sz="2000" b="1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m.c.a</a:t>
            </a:r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.,</a:t>
            </a:r>
          </a:p>
          <a:p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ASSISTANT PROFESSOR</a:t>
            </a:r>
          </a:p>
          <a:p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DEPARTMENT OF COMPUTER SCIENCE</a:t>
            </a:r>
          </a:p>
          <a:p>
            <a:r>
              <a:rPr lang="en-US" sz="2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SIGC,TRICHY.</a:t>
            </a:r>
          </a:p>
          <a:p>
            <a:endParaRPr lang="en-US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82831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8D3EE-EC6B-46C2-8C3E-BAB50F18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COUPLING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4FEBC-B41F-4771-90BA-E1E12BA99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053" y="2244436"/>
            <a:ext cx="10784201" cy="4613563"/>
          </a:xfrm>
        </p:spPr>
        <p:txBody>
          <a:bodyPr/>
          <a:lstStyle/>
          <a:p>
            <a:pPr fontAlgn="base">
              <a:tabLst>
                <a:tab pos="457200" algn="l"/>
              </a:tabLst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communicate by passing only data, then the modules are said to be data coupled. This is an best form of coupling.</a:t>
            </a:r>
          </a:p>
          <a:p>
            <a:pPr fontAlgn="base">
              <a:tabLst>
                <a:tab pos="457200" algn="l"/>
              </a:tabLst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Example-customer billing system.</a:t>
            </a: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  <a:tabLst>
                <a:tab pos="457200" algn="l"/>
              </a:tabLst>
            </a:pPr>
            <a:endParaRPr lang="en-MY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825" y="3719943"/>
            <a:ext cx="3791902" cy="26289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4850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STAMP COUPLING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154" y="2450237"/>
            <a:ext cx="11222181" cy="4262290"/>
          </a:xfrm>
        </p:spPr>
        <p:txBody>
          <a:bodyPr>
            <a:normAutofit/>
          </a:bodyPr>
          <a:lstStyle/>
          <a:p>
            <a:pPr fontAlgn="base">
              <a:tabLst>
                <a:tab pos="457200" algn="l"/>
              </a:tabLst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stamp coupling, the complete data structure is passed from one module to another module. </a:t>
            </a:r>
          </a:p>
          <a:p>
            <a:pPr marL="0" indent="0" fontAlgn="base">
              <a:buNone/>
              <a:tabLst>
                <a:tab pos="457200" algn="l"/>
              </a:tabLst>
            </a:pP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515" y="3532909"/>
            <a:ext cx="4318833" cy="31796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4281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COUPLING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618" y="2336800"/>
            <a:ext cx="10524428" cy="44484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modules communicate by passing control information, then they are said to be control coupled. </a:t>
            </a:r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02" b="22065"/>
          <a:stretch/>
        </p:blipFill>
        <p:spPr bwMode="auto">
          <a:xfrm>
            <a:off x="3948545" y="3574470"/>
            <a:ext cx="3335482" cy="24834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3535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COUPLING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026" y="2286000"/>
            <a:ext cx="11346873" cy="4499264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coupling (also known as Global coupling) occurs when two modules share the same global data (e.g., a global variable). </a:t>
            </a:r>
          </a:p>
          <a:p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Changing the shared resource might imply changing all the modules using it. </a:t>
            </a:r>
          </a:p>
          <a:p>
            <a:pPr marL="0" indent="0">
              <a:buNone/>
            </a:pP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Common Coupling in Software Engineering - GeeksforGeeks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65" b="5922"/>
          <a:stretch/>
        </p:blipFill>
        <p:spPr bwMode="auto">
          <a:xfrm>
            <a:off x="4184841" y="3984913"/>
            <a:ext cx="2756285" cy="20625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5481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 COUPLING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327564"/>
            <a:ext cx="11055927" cy="4374572"/>
          </a:xfrm>
        </p:spPr>
        <p:txBody>
          <a:bodyPr>
            <a:normAutofit/>
          </a:bodyPr>
          <a:lstStyle/>
          <a:p>
            <a:pPr algn="just"/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content coupling, one module can modify the data of another module or control flow is passed from one module to the other module. </a:t>
            </a:r>
          </a:p>
          <a:p>
            <a:pPr algn="just"/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the worst form of coupling and should be avoided.</a:t>
            </a: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Designing the system Conceptual design and technical design - ppt video  online download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3" t="19806" r="10733" b="11779"/>
          <a:stretch/>
        </p:blipFill>
        <p:spPr bwMode="auto">
          <a:xfrm>
            <a:off x="4156362" y="3761508"/>
            <a:ext cx="2452256" cy="259772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7506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en-IN" dirty="0"/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WORST COUPLING</a:t>
            </a:r>
          </a:p>
        </p:txBody>
      </p:sp>
      <p:pic>
        <p:nvPicPr>
          <p:cNvPr id="4" name="Content Placeholder 3" descr="coupli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528" y="2307934"/>
            <a:ext cx="3356263" cy="39266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6759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COHESION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166151"/>
            <a:ext cx="10972800" cy="4484030"/>
          </a:xfrm>
        </p:spPr>
        <p:txBody>
          <a:bodyPr>
            <a:normAutofit/>
          </a:bodyPr>
          <a:lstStyle/>
          <a:p>
            <a:pPr algn="just"/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Cohesion</a:t>
            </a:r>
            <a:r>
              <a:rPr lang="en-MY" sz="1800" spc="10" dirty="0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measure of the degree to which the elements of the module are functionally related. It is the degree to which all elements directed towards performing a single task are contained in the component. </a:t>
            </a:r>
          </a:p>
          <a:p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good software design will have high cohesion. </a:t>
            </a: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Cohesion is an ordinal type of measurement and is usually described as “high cohesion” or “low cohesion”. </a:t>
            </a:r>
          </a:p>
        </p:txBody>
      </p:sp>
      <p:pic>
        <p:nvPicPr>
          <p:cNvPr id="4" name="Picture 3" descr="Software Engineering | Coupling and Cohesion - javatpoin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469" y="4436917"/>
            <a:ext cx="3018830" cy="2369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7512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COHESION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Functional Cohesion.</a:t>
            </a:r>
          </a:p>
          <a:p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Sequential Cohesion.</a:t>
            </a:r>
          </a:p>
          <a:p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Cohesion.</a:t>
            </a:r>
          </a:p>
          <a:p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Cohesion.</a:t>
            </a:r>
          </a:p>
          <a:p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Temporal Cohesion.</a:t>
            </a:r>
          </a:p>
          <a:p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Logical Cohesion.</a:t>
            </a:r>
          </a:p>
          <a:p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Coincidental Cohesion.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2179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COHESION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514600"/>
            <a:ext cx="9558073" cy="35052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 essential element for a single computation is contained in the component. </a:t>
            </a:r>
          </a:p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functional cohesion performs the task and functions. It is an ideal situation.</a:t>
            </a: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569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SEQUENTIAL COHESION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4" y="2565647"/>
            <a:ext cx="10058400" cy="3454153"/>
          </a:xfrm>
        </p:spPr>
        <p:txBody>
          <a:bodyPr>
            <a:normAutofit/>
          </a:bodyPr>
          <a:lstStyle/>
          <a:p>
            <a:pPr algn="just"/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element outputs some data that becomes the input for other element. i.e., data flow between the parts. </a:t>
            </a:r>
          </a:p>
          <a:p>
            <a:pPr marL="0" indent="0" algn="just">
              <a:buNone/>
            </a:pPr>
            <a:endParaRPr lang="en-MY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occurs naturally in functional programming languages.</a:t>
            </a: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779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38BFA-6589-4F80-88A8-C28E30252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6501A-1344-4BFB-A3B7-787D2D19B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437" y="2317072"/>
            <a:ext cx="10892901" cy="4119239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en-US" sz="5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SOFTWARE: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5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Computer programs, procedures and possibly associated documentation and data pertaining to the operation of a computer system. </a:t>
            </a:r>
          </a:p>
          <a:p>
            <a:pPr>
              <a:lnSpc>
                <a:spcPct val="170000"/>
              </a:lnSpc>
            </a:pPr>
            <a:r>
              <a:rPr lang="en-US" sz="5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ENGINEERING: 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5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It is concerned with all aspects of software production.</a:t>
            </a:r>
            <a:endParaRPr lang="en-MY" sz="51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11989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COHESION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008" y="2503503"/>
            <a:ext cx="10784201" cy="327730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elements operate on the same input data or contribute towards the same output data. </a:t>
            </a:r>
          </a:p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Example- update record in the database and send it to the printer.</a:t>
            </a: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7874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PROCEDURAL COHESION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491" y="2603500"/>
            <a:ext cx="10484427" cy="34163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 of procedural cohesion ensure the order of execution.</a:t>
            </a:r>
          </a:p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Actions are still weakly connected and unlikely to be reusable.</a:t>
            </a:r>
          </a:p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- calculate student GPA, print student record, calculate cumulative GPA, print cumulative GPA.</a:t>
            </a: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18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TEMPORAL COHESION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2388093"/>
            <a:ext cx="11045536" cy="390879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elements are related by their timing involved. </a:t>
            </a:r>
          </a:p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module connected with temporal cohesion all the tasks must be executed in the same time-span.</a:t>
            </a:r>
          </a:p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cohesion contains the code for initializing all the parts of the system. Lots of different activities occur, all at unit time.</a:t>
            </a:r>
          </a:p>
          <a:p>
            <a:pPr algn="just">
              <a:lnSpc>
                <a:spcPct val="150000"/>
              </a:lnSpc>
            </a:pP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4682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LOGICAL COHESION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282" y="2286000"/>
            <a:ext cx="10733809" cy="360564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elements are logically related and not functionally. </a:t>
            </a:r>
          </a:p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Ex- A component reads inputs from tape, disk, and network. </a:t>
            </a:r>
          </a:p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the code for these functions is in the same component. Operations are related, but the functions are significantly different.</a:t>
            </a: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278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COINCIDENTAL COHESION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974" y="2337955"/>
            <a:ext cx="10453254" cy="368184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elements are not related(unrelated). The elements have no conceptual relationship other than location in source code. </a:t>
            </a:r>
          </a:p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accidental and the worst form of cohesion. </a:t>
            </a:r>
          </a:p>
          <a:p>
            <a:pPr algn="just">
              <a:lnSpc>
                <a:spcPct val="150000"/>
              </a:lnSpc>
            </a:pP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Ex- print next line and reverse the characters of a string in a single component.</a:t>
            </a: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3424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COHESION AND LOW COHESION</a:t>
            </a:r>
          </a:p>
        </p:txBody>
      </p:sp>
      <p:pic>
        <p:nvPicPr>
          <p:cNvPr id="4" name="Content Placeholder 3" descr="cohesion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1" y="2474190"/>
            <a:ext cx="3169226" cy="38850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79228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REAL TIME APPLICATION IN COHESION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6645" y="2441359"/>
            <a:ext cx="10653203" cy="4119239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Cohesion is a leading Intelligent Buildings software solution that is disrupting how buildings operate and how people engage with buildings  from real estate owners, operators, building engineers, to tenants and visitors. </a:t>
            </a:r>
          </a:p>
          <a:p>
            <a:pPr marL="0" indent="0" algn="just">
              <a:buNone/>
            </a:pPr>
            <a:endParaRPr lang="en-US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Drawing from a real-life example: there would be a thousand things in your home. But if asked to fetch your tennis racket, you can get it in a matter of minutes, if not seconds. If you are asked to get a cooking utensil, you immediate go the kitchen. How is it that you are able to </a:t>
            </a:r>
            <a:r>
              <a:rPr lang="en-MY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retreive</a:t>
            </a: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things quickly? Because you have organized them in a highly cohesive way. You have put all the related things together. That is cohesion at play in real life.</a:t>
            </a:r>
          </a:p>
          <a:p>
            <a:pPr marL="0" indent="0">
              <a:buNone/>
            </a:pPr>
            <a:b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26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9085" y="2792109"/>
            <a:ext cx="8825658" cy="1078473"/>
          </a:xfrm>
        </p:spPr>
        <p:txBody>
          <a:bodyPr/>
          <a:lstStyle/>
          <a:p>
            <a:pPr algn="ctr"/>
            <a:r>
              <a:rPr lang="en-IN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4353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66E2B-7210-4F97-87F5-113DD3256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969" y="719091"/>
            <a:ext cx="9729926" cy="1154097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DEVELOPMENT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LIFE CYCLE MODEL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D743A-56AC-4AF0-87CD-8F5046DD9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320" y="2281561"/>
            <a:ext cx="8915293" cy="4287915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series of identifiable stages that a software product undergoes during its lifetime. 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1) Planning.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2) Requirement analysis and specification. 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3) Design. 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4) Coding. 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5) Testing. 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6) Maintenance.</a:t>
            </a:r>
            <a:endParaRPr lang="en-MY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63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C04CE-DA74-43F0-A8A3-6F55039504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1487" y="2272683"/>
            <a:ext cx="9471616" cy="1448255"/>
          </a:xfrm>
        </p:spPr>
        <p:txBody>
          <a:bodyPr/>
          <a:lstStyle/>
          <a:p>
            <a:r>
              <a:rPr lang="en-US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COUPLING AND COHESION</a:t>
            </a:r>
            <a:endParaRPr lang="en-MY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512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842D9-5FA1-464A-9FBB-652DF99A2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A88D4-FC1A-4E6B-8384-A9942CEB4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847" y="2308193"/>
            <a:ext cx="10733103" cy="440332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MY" sz="3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Design phase in the Software Development Life Cycle is to produce a solution to a problem given in the SRS (Software Requirement Specification) document. </a:t>
            </a:r>
          </a:p>
          <a:p>
            <a:pPr>
              <a:lnSpc>
                <a:spcPct val="120000"/>
              </a:lnSpc>
            </a:pPr>
            <a:r>
              <a:rPr lang="en-MY" sz="3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output of the design phase is Software Design Document (SDD). </a:t>
            </a:r>
          </a:p>
          <a:p>
            <a:pPr>
              <a:lnSpc>
                <a:spcPct val="120000"/>
              </a:lnSpc>
            </a:pPr>
            <a:r>
              <a:rPr lang="en-MY" sz="3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Basically, design is a two-part iterative process.</a:t>
            </a:r>
          </a:p>
          <a:p>
            <a:pPr>
              <a:lnSpc>
                <a:spcPct val="120000"/>
              </a:lnSpc>
            </a:pPr>
            <a:r>
              <a:rPr lang="en-MY" sz="3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First part is </a:t>
            </a:r>
            <a:r>
              <a:rPr lang="en-MY" sz="31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Conceptual Design </a:t>
            </a:r>
            <a:r>
              <a:rPr lang="en-MY" sz="3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tells the customer what the system will do.</a:t>
            </a:r>
          </a:p>
          <a:p>
            <a:pPr>
              <a:lnSpc>
                <a:spcPct val="120000"/>
              </a:lnSpc>
            </a:pPr>
            <a:r>
              <a:rPr lang="en-MY" sz="3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Second is </a:t>
            </a:r>
            <a:r>
              <a:rPr lang="en-MY" sz="31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 Design </a:t>
            </a:r>
            <a:r>
              <a:rPr lang="en-MY" sz="3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allows the system builders to understand the actual hardware and software needed to solve customer’s problem. </a:t>
            </a:r>
            <a:br>
              <a:rPr lang="en-MY" sz="3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sz="3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45361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65FCF-85DE-44D5-BCED-A2E58FB92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 descr="coupling and cohesion">
            <a:extLst>
              <a:ext uri="{FF2B5EF4-FFF2-40B4-BE49-F238E27FC236}">
                <a16:creationId xmlns:a16="http://schemas.microsoft.com/office/drawing/2014/main" id="{F36F8844-6817-49BF-9694-AA173236C8E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906" y="2423604"/>
            <a:ext cx="6862439" cy="39505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1850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COUPLING AND COHESION DIAGRAM</a:t>
            </a:r>
          </a:p>
        </p:txBody>
      </p:sp>
      <p:pic>
        <p:nvPicPr>
          <p:cNvPr id="4" name="Content Placeholder 3" descr="What does &amp;#39;low in coupling and high in cohesion&amp;#39; mean - Stack Overflow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909" y="2603500"/>
            <a:ext cx="6520494" cy="3416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0180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67849-BF0F-4403-8725-9FCD59657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COUPLING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6E046-D1AF-40E4-B979-6500B9135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2182092"/>
            <a:ext cx="11308537" cy="4592782"/>
          </a:xfrm>
        </p:spPr>
        <p:txBody>
          <a:bodyPr>
            <a:noAutofit/>
          </a:bodyPr>
          <a:lstStyle/>
          <a:p>
            <a:pPr fontAlgn="base">
              <a:tabLst>
                <a:tab pos="457200" algn="l"/>
              </a:tabLst>
            </a:pPr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software engineering, </a:t>
            </a: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Coupling is the measure of the degree of interdependence between the modules. </a:t>
            </a:r>
          </a:p>
          <a:p>
            <a:pPr fontAlgn="base">
              <a:tabLst>
                <a:tab pos="457200" algn="l"/>
              </a:tabLst>
            </a:pPr>
            <a:r>
              <a:rPr lang="en-IN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measure of how closely connected two routines or modules.</a:t>
            </a:r>
          </a:p>
          <a:p>
            <a:pPr fontAlgn="base"/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good software will have low coupling. </a:t>
            </a:r>
            <a:b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tabLst>
                <a:tab pos="457200" algn="l"/>
              </a:tabLst>
            </a:pPr>
            <a:endParaRPr lang="en-IN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510" y="3564888"/>
            <a:ext cx="3877196" cy="28782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726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COUPLING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993" b="6666"/>
          <a:stretch/>
        </p:blipFill>
        <p:spPr bwMode="auto">
          <a:xfrm>
            <a:off x="3098992" y="2358736"/>
            <a:ext cx="4873336" cy="3886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4669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492</TotalTime>
  <Words>963</Words>
  <Application>Microsoft Office PowerPoint</Application>
  <PresentationFormat>Widescreen</PresentationFormat>
  <Paragraphs>96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Century Gothic</vt:lpstr>
      <vt:lpstr>Times New Roman</vt:lpstr>
      <vt:lpstr>Wingdings 3</vt:lpstr>
      <vt:lpstr>Ion Boardroom</vt:lpstr>
      <vt:lpstr>SOFTWARE ENGINEERING</vt:lpstr>
      <vt:lpstr>INTRODUCTION </vt:lpstr>
      <vt:lpstr>SOFTWARE DEVELOPMENT  LIFE CYCLE MODEL</vt:lpstr>
      <vt:lpstr>COUPLING AND COHESION</vt:lpstr>
      <vt:lpstr>INTRODUCTION</vt:lpstr>
      <vt:lpstr>FIGURE</vt:lpstr>
      <vt:lpstr>COUPLING AND COHESION DIAGRAM</vt:lpstr>
      <vt:lpstr>COUPLING</vt:lpstr>
      <vt:lpstr>TYPES OF COUPLING</vt:lpstr>
      <vt:lpstr>DATA COUPLING</vt:lpstr>
      <vt:lpstr>STAMP COUPLING</vt:lpstr>
      <vt:lpstr>CONTROL COUPLING</vt:lpstr>
      <vt:lpstr>COMMON COUPLING</vt:lpstr>
      <vt:lpstr>CONTENT COUPLING</vt:lpstr>
      <vt:lpstr>BEST AND WORST COUPLING</vt:lpstr>
      <vt:lpstr>COHESION</vt:lpstr>
      <vt:lpstr>TYPES OF COHESION</vt:lpstr>
      <vt:lpstr>FUNCTIONAL COHESION</vt:lpstr>
      <vt:lpstr>SEQUENTIAL COHESION</vt:lpstr>
      <vt:lpstr>COMMUNICATION COHESION</vt:lpstr>
      <vt:lpstr>PROCEDURAL COHESION</vt:lpstr>
      <vt:lpstr>TEMPORAL COHESION</vt:lpstr>
      <vt:lpstr>LOGICAL COHESION</vt:lpstr>
      <vt:lpstr>COINCIDENTAL COHESION</vt:lpstr>
      <vt:lpstr>HIGH COHESION AND LOW COHESION</vt:lpstr>
      <vt:lpstr>REAL TIME APPLICATION IN COHESION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ENGINEERING</dc:title>
  <dc:creator>vidhyatrb@gmail.com</dc:creator>
  <cp:lastModifiedBy>vidhyatrb@gmail.com</cp:lastModifiedBy>
  <cp:revision>139</cp:revision>
  <dcterms:created xsi:type="dcterms:W3CDTF">2021-08-18T13:15:39Z</dcterms:created>
  <dcterms:modified xsi:type="dcterms:W3CDTF">2021-08-21T14:40:36Z</dcterms:modified>
</cp:coreProperties>
</file>